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72" r:id="rId5"/>
    <p:sldId id="281" r:id="rId6"/>
    <p:sldId id="278" r:id="rId7"/>
    <p:sldId id="294" r:id="rId8"/>
    <p:sldId id="268" r:id="rId9"/>
    <p:sldId id="271" r:id="rId10"/>
    <p:sldId id="269" r:id="rId11"/>
    <p:sldId id="270" r:id="rId12"/>
    <p:sldId id="273" r:id="rId13"/>
    <p:sldId id="288" r:id="rId14"/>
    <p:sldId id="289" r:id="rId15"/>
    <p:sldId id="290" r:id="rId16"/>
    <p:sldId id="291" r:id="rId17"/>
    <p:sldId id="292" r:id="rId18"/>
    <p:sldId id="274" r:id="rId19"/>
    <p:sldId id="275" r:id="rId20"/>
    <p:sldId id="284" r:id="rId21"/>
    <p:sldId id="285" r:id="rId22"/>
    <p:sldId id="286" r:id="rId23"/>
    <p:sldId id="283" r:id="rId24"/>
    <p:sldId id="293" r:id="rId25"/>
    <p:sldId id="259" r:id="rId26"/>
    <p:sldId id="260" r:id="rId27"/>
    <p:sldId id="277" r:id="rId28"/>
    <p:sldId id="261" r:id="rId29"/>
    <p:sldId id="262" r:id="rId30"/>
    <p:sldId id="263" r:id="rId31"/>
    <p:sldId id="264" r:id="rId32"/>
    <p:sldId id="266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09" autoAdjust="0"/>
    <p:restoredTop sz="94660"/>
  </p:normalViewPr>
  <p:slideViewPr>
    <p:cSldViewPr snapToGrid="0">
      <p:cViewPr varScale="1">
        <p:scale>
          <a:sx n="73" d="100"/>
          <a:sy n="73" d="100"/>
        </p:scale>
        <p:origin x="2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7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7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2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5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3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8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1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8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1098" y="4009254"/>
            <a:ext cx="9144000" cy="2387600"/>
          </a:xfrm>
        </p:spPr>
        <p:txBody>
          <a:bodyPr/>
          <a:lstStyle/>
          <a:p>
            <a:r>
              <a:rPr lang="en-US" dirty="0" smtClean="0"/>
              <a:t>US ELECTION CANDIDATE PREDICT &amp; ANALYSIS</a:t>
            </a:r>
            <a:endParaRPr lang="en-US" dirty="0"/>
          </a:p>
        </p:txBody>
      </p:sp>
      <p:pic>
        <p:nvPicPr>
          <p:cNvPr id="1028" name="Picture 4" descr="https://www.leap2040.eu/wp-content/uploads/2016/10/usa-elections-620x3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0" y="366713"/>
            <a:ext cx="590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Republican based state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480"/>
            <a:ext cx="10576826" cy="47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7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Democrat </a:t>
            </a:r>
            <a:r>
              <a:rPr lang="en-US" dirty="0"/>
              <a:t>based state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mayoritas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3669"/>
            <a:ext cx="9946814" cy="47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538"/>
          </a:xfrm>
        </p:spPr>
        <p:txBody>
          <a:bodyPr>
            <a:noAutofit/>
          </a:bodyPr>
          <a:lstStyle/>
          <a:p>
            <a:r>
              <a:rPr lang="en-US" sz="3200" dirty="0" smtClean="0"/>
              <a:t>Hillary Clinton</a:t>
            </a:r>
            <a:br>
              <a:rPr lang="en-US" sz="3200" dirty="0" smtClean="0"/>
            </a:br>
            <a:r>
              <a:rPr lang="en-US" sz="3200" dirty="0" smtClean="0"/>
              <a:t>percentage of White and Unemployment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219" y="1838688"/>
            <a:ext cx="8630089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308" y="2220686"/>
            <a:ext cx="2847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persebaran</a:t>
            </a:r>
            <a:r>
              <a:rPr lang="en-US" dirty="0" smtClean="0"/>
              <a:t> data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pemilih</a:t>
            </a:r>
            <a:r>
              <a:rPr lang="en-US" dirty="0" smtClean="0"/>
              <a:t> Hillary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r>
              <a:rPr lang="en-US" dirty="0" err="1" smtClean="0"/>
              <a:t>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diangka</a:t>
            </a:r>
            <a:r>
              <a:rPr lang="en-US" dirty="0" smtClean="0"/>
              <a:t> </a:t>
            </a:r>
            <a:r>
              <a:rPr lang="en-US" dirty="0" err="1" smtClean="0"/>
              <a:t>diatas</a:t>
            </a:r>
            <a:r>
              <a:rPr lang="en-US" dirty="0" smtClean="0"/>
              <a:t> 60 </a:t>
            </a:r>
            <a:r>
              <a:rPr lang="en-US" dirty="0" err="1" smtClean="0"/>
              <a:t>persen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tingkat</a:t>
            </a:r>
            <a:r>
              <a:rPr lang="en-US" dirty="0" smtClean="0"/>
              <a:t> </a:t>
            </a:r>
            <a:r>
              <a:rPr lang="en-US" dirty="0" err="1" smtClean="0"/>
              <a:t>pengangguran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0.5 </a:t>
            </a:r>
            <a:r>
              <a:rPr lang="en-US" dirty="0" err="1" smtClean="0"/>
              <a:t>juta</a:t>
            </a:r>
            <a:r>
              <a:rPr lang="en-US" dirty="0" smtClean="0"/>
              <a:t> </a:t>
            </a:r>
            <a:r>
              <a:rPr lang="en-US" dirty="0" err="1" smtClean="0"/>
              <a:t>jiwa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12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6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Hillary Clinton</a:t>
            </a:r>
            <a:br>
              <a:rPr lang="en-US" dirty="0" smtClean="0"/>
            </a:br>
            <a:r>
              <a:rPr lang="en-US" sz="3600" dirty="0" smtClean="0"/>
              <a:t>White vs Female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50" y="1690688"/>
            <a:ext cx="815204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8240" y="2063931"/>
            <a:ext cx="284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segmen</a:t>
            </a:r>
            <a:r>
              <a:rPr lang="en-US" dirty="0" smtClean="0"/>
              <a:t> </a:t>
            </a:r>
            <a:r>
              <a:rPr lang="en-US" dirty="0" err="1" smtClean="0"/>
              <a:t>wanita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, </a:t>
            </a:r>
            <a:r>
              <a:rPr lang="en-US" dirty="0" err="1" smtClean="0"/>
              <a:t>sekitar</a:t>
            </a:r>
            <a:r>
              <a:rPr lang="en-US" dirty="0" smtClean="0"/>
              <a:t> 50% </a:t>
            </a:r>
            <a:r>
              <a:rPr lang="en-US" dirty="0" err="1" smtClean="0"/>
              <a:t>wanita</a:t>
            </a:r>
            <a:r>
              <a:rPr lang="en-US" dirty="0" smtClean="0"/>
              <a:t> </a:t>
            </a:r>
            <a:r>
              <a:rPr lang="en-US" dirty="0" err="1" smtClean="0"/>
              <a:t>berkulit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Hillary.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6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Hillary Clinton</a:t>
            </a:r>
            <a:br>
              <a:rPr lang="en-US" dirty="0" smtClean="0"/>
            </a:br>
            <a:r>
              <a:rPr lang="en-US" sz="3600" dirty="0" smtClean="0"/>
              <a:t>Bachelors and Income based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9" y="2013416"/>
            <a:ext cx="8639220" cy="4152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2809" y="2286000"/>
            <a:ext cx="2471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Kelompok</a:t>
            </a:r>
            <a:r>
              <a:rPr lang="en-US" dirty="0" smtClean="0"/>
              <a:t> Middle Class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perguruan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endParaRPr lang="en-US" dirty="0" smtClean="0"/>
          </a:p>
          <a:p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persentase</a:t>
            </a:r>
            <a:r>
              <a:rPr lang="en-US" dirty="0" smtClean="0"/>
              <a:t> </a:t>
            </a:r>
            <a:r>
              <a:rPr lang="en-US" dirty="0" err="1" smtClean="0"/>
              <a:t>pemilih</a:t>
            </a:r>
            <a:r>
              <a:rPr lang="en-US" dirty="0" smtClean="0"/>
              <a:t> Hillary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new jersey, Maryland, </a:t>
            </a:r>
            <a:r>
              <a:rPr lang="en-US" dirty="0" err="1" smtClean="0"/>
              <a:t>dan</a:t>
            </a:r>
            <a:r>
              <a:rPr lang="en-US" dirty="0" smtClean="0"/>
              <a:t> Connecticut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sz="3200" dirty="0" smtClean="0"/>
              <a:t>Percentage of White and Female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4" y="1981157"/>
            <a:ext cx="9297698" cy="4515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14709" y="2220686"/>
            <a:ext cx="2037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Secara</a:t>
            </a:r>
            <a:r>
              <a:rPr lang="en-US" dirty="0" smtClean="0"/>
              <a:t> gender,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terlalu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didapat</a:t>
            </a:r>
            <a:r>
              <a:rPr lang="en-US" dirty="0" smtClean="0"/>
              <a:t>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yang </a:t>
            </a:r>
            <a:r>
              <a:rPr lang="en-US" dirty="0" err="1" smtClean="0"/>
              <a:t>didapat</a:t>
            </a:r>
            <a:r>
              <a:rPr lang="en-US" dirty="0" smtClean="0"/>
              <a:t> ,</a:t>
            </a:r>
            <a:r>
              <a:rPr lang="en-US" dirty="0" err="1" smtClean="0"/>
              <a:t>pemilih</a:t>
            </a:r>
            <a:r>
              <a:rPr lang="en-US" dirty="0" smtClean="0"/>
              <a:t> Donald Trump </a:t>
            </a:r>
            <a:r>
              <a:rPr lang="en-US" dirty="0" err="1" smtClean="0"/>
              <a:t>sekitar</a:t>
            </a:r>
            <a:r>
              <a:rPr lang="en-US" dirty="0" smtClean="0"/>
              <a:t> 50%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wanita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r>
              <a:rPr lang="en-US" dirty="0" err="1" smtClean="0"/>
              <a:t>berkulit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dirty="0" smtClean="0"/>
              <a:t>Percentage of White vs Latino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76" y="1879107"/>
            <a:ext cx="9211961" cy="4458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1637" y="2286000"/>
            <a:ext cx="23739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Pemilih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Donald Trump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kalangan</a:t>
            </a:r>
            <a:r>
              <a:rPr lang="en-US" dirty="0" smtClean="0"/>
              <a:t> </a:t>
            </a:r>
            <a:r>
              <a:rPr lang="en-US" dirty="0" err="1" smtClean="0"/>
              <a:t>kuit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tersebar</a:t>
            </a:r>
            <a:r>
              <a:rPr lang="en-US" dirty="0" smtClean="0"/>
              <a:t> </a:t>
            </a:r>
            <a:r>
              <a:rPr lang="en-US" dirty="0" err="1" smtClean="0"/>
              <a:t>disetiap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Namun</a:t>
            </a:r>
            <a:r>
              <a:rPr lang="en-US" dirty="0" smtClean="0"/>
              <a:t>, </a:t>
            </a:r>
            <a:r>
              <a:rPr lang="en-US" dirty="0" err="1" smtClean="0"/>
              <a:t>etnis</a:t>
            </a:r>
            <a:r>
              <a:rPr lang="en-US" dirty="0" smtClean="0"/>
              <a:t> Hispanic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di California </a:t>
            </a:r>
            <a:r>
              <a:rPr lang="en-US" dirty="0" err="1" smtClean="0"/>
              <a:t>dan</a:t>
            </a:r>
            <a:r>
              <a:rPr lang="en-US" dirty="0" smtClean="0"/>
              <a:t> New Mexico </a:t>
            </a:r>
            <a:r>
              <a:rPr lang="en-US" dirty="0" err="1" smtClean="0"/>
              <a:t>sekitar</a:t>
            </a:r>
            <a:r>
              <a:rPr lang="en-US" dirty="0" smtClean="0"/>
              <a:t> 40%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sz="3200" dirty="0" smtClean="0"/>
              <a:t>Percentage of White and Unemployment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8" y="2133291"/>
            <a:ext cx="9364382" cy="4420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94420" y="2377440"/>
            <a:ext cx="1892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Pemilih</a:t>
            </a:r>
            <a:r>
              <a:rPr lang="en-US" dirty="0" smtClean="0"/>
              <a:t> </a:t>
            </a:r>
            <a:r>
              <a:rPr lang="en-US" dirty="0" err="1" smtClean="0"/>
              <a:t>Donal</a:t>
            </a:r>
            <a:r>
              <a:rPr lang="en-US" dirty="0" smtClean="0"/>
              <a:t> Trump </a:t>
            </a:r>
            <a:r>
              <a:rPr lang="en-US" dirty="0" err="1" smtClean="0"/>
              <a:t>berkulit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menganggur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dinegara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California, 3juta </a:t>
            </a:r>
            <a:r>
              <a:rPr lang="en-US" dirty="0" err="1" smtClean="0"/>
              <a:t>jiwa</a:t>
            </a:r>
            <a:r>
              <a:rPr lang="en-US" dirty="0" smtClean="0"/>
              <a:t>,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dinegara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lain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tergolong</a:t>
            </a:r>
            <a:r>
              <a:rPr lang="en-US" dirty="0" smtClean="0"/>
              <a:t> </a:t>
            </a:r>
            <a:r>
              <a:rPr lang="en-US" dirty="0" err="1" smtClean="0"/>
              <a:t>sedikit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0.5 </a:t>
            </a:r>
            <a:r>
              <a:rPr lang="en-US" dirty="0" err="1" smtClean="0"/>
              <a:t>juta</a:t>
            </a:r>
            <a:r>
              <a:rPr lang="en-US" dirty="0" smtClean="0"/>
              <a:t> </a:t>
            </a:r>
            <a:r>
              <a:rPr lang="en-US" dirty="0" err="1" smtClean="0"/>
              <a:t>jiwa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 fontScale="90000"/>
          </a:bodyPr>
          <a:lstStyle/>
          <a:p>
            <a:r>
              <a:rPr lang="en-US" dirty="0"/>
              <a:t>Fraction of Votes by </a:t>
            </a:r>
            <a:r>
              <a:rPr lang="en-US" dirty="0" smtClean="0"/>
              <a:t>State</a:t>
            </a:r>
            <a:br>
              <a:rPr lang="en-US" dirty="0" smtClean="0"/>
            </a:br>
            <a:r>
              <a:rPr lang="en-US" sz="2200" b="1" dirty="0"/>
              <a:t>Fraction of Votes by county based on income, </a:t>
            </a:r>
            <a:r>
              <a:rPr lang="en-US" sz="2200" b="1" dirty="0" smtClean="0"/>
              <a:t>Education, and ethnicity: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60" y="1530929"/>
            <a:ext cx="8828080" cy="49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37" y="627017"/>
            <a:ext cx="9860935" cy="56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InterMezzo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 smtClean="0"/>
              <a:t>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demokrasi</a:t>
            </a:r>
            <a:r>
              <a:rPr lang="en-US" sz="2200" dirty="0"/>
              <a:t> yang </a:t>
            </a:r>
            <a:r>
              <a:rPr lang="en-US" sz="2200" dirty="0" err="1"/>
              <a:t>representatif</a:t>
            </a:r>
            <a:r>
              <a:rPr lang="en-US" sz="2200" dirty="0"/>
              <a:t> </a:t>
            </a:r>
            <a:r>
              <a:rPr lang="en-US" sz="2200" dirty="0" err="1"/>
              <a:t>sejak</a:t>
            </a:r>
            <a:r>
              <a:rPr lang="en-US" sz="2200" dirty="0"/>
              <a:t> </a:t>
            </a:r>
            <a:r>
              <a:rPr lang="en-US" sz="2200" dirty="0" err="1"/>
              <a:t>pengesahan</a:t>
            </a:r>
            <a:r>
              <a:rPr lang="en-US" sz="2200" dirty="0"/>
              <a:t> </a:t>
            </a:r>
            <a:r>
              <a:rPr lang="en-US" sz="2200" dirty="0" err="1"/>
              <a:t>Konstitusi</a:t>
            </a:r>
            <a:r>
              <a:rPr lang="en-US" sz="2200" dirty="0"/>
              <a:t> 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tahun</a:t>
            </a:r>
            <a:r>
              <a:rPr lang="en-US" sz="2200" dirty="0"/>
              <a:t> 1787, </a:t>
            </a:r>
            <a:r>
              <a:rPr lang="en-US" sz="2200" dirty="0" err="1"/>
              <a:t>Walaupun</a:t>
            </a:r>
            <a:r>
              <a:rPr lang="en-US" sz="2200" dirty="0"/>
              <a:t> </a:t>
            </a:r>
            <a:r>
              <a:rPr lang="en-US" sz="2200" dirty="0" err="1"/>
              <a:t>tradisi</a:t>
            </a:r>
            <a:r>
              <a:rPr lang="en-US" sz="2200" dirty="0"/>
              <a:t>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selama</a:t>
            </a:r>
            <a:r>
              <a:rPr lang="en-US" sz="2200" dirty="0"/>
              <a:t> era </a:t>
            </a:r>
            <a:r>
              <a:rPr lang="en-US" sz="2200" dirty="0" err="1"/>
              <a:t>kolonial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dipengaruhi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Inggris</a:t>
            </a:r>
            <a:r>
              <a:rPr lang="en-US" sz="2200" dirty="0"/>
              <a:t>. Proses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masa Amerika modern </a:t>
            </a:r>
            <a:r>
              <a:rPr lang="en-US" sz="2200" dirty="0" err="1"/>
              <a:t>berlangsung</a:t>
            </a:r>
            <a:r>
              <a:rPr lang="en-US" sz="2200" dirty="0"/>
              <a:t> di </a:t>
            </a:r>
            <a:r>
              <a:rPr lang="en-US" sz="2200" dirty="0" err="1"/>
              <a:t>tingkat</a:t>
            </a:r>
            <a:r>
              <a:rPr lang="en-US" sz="2200" dirty="0"/>
              <a:t> federal,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bagian</a:t>
            </a:r>
            <a:r>
              <a:rPr lang="en-US" sz="2200" dirty="0"/>
              <a:t>,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lokal</a:t>
            </a:r>
            <a:r>
              <a:rPr lang="en-US" sz="2200" dirty="0"/>
              <a:t>. </a:t>
            </a:r>
            <a:r>
              <a:rPr lang="en-US" sz="2200" dirty="0" err="1"/>
              <a:t>Pemerintah</a:t>
            </a:r>
            <a:r>
              <a:rPr lang="en-US" sz="2200" dirty="0"/>
              <a:t> </a:t>
            </a:r>
            <a:r>
              <a:rPr lang="en-US" sz="2200" dirty="0" err="1"/>
              <a:t>menjamin</a:t>
            </a:r>
            <a:r>
              <a:rPr lang="en-US" sz="2200" dirty="0"/>
              <a:t> </a:t>
            </a:r>
            <a:r>
              <a:rPr lang="en-US" sz="2200" dirty="0" err="1"/>
              <a:t>hak</a:t>
            </a:r>
            <a:r>
              <a:rPr lang="en-US" sz="2200" dirty="0"/>
              <a:t> </a:t>
            </a:r>
            <a:r>
              <a:rPr lang="en-US" sz="2200" dirty="0" err="1"/>
              <a:t>pilih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warga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Amerika yang </a:t>
            </a:r>
            <a:r>
              <a:rPr lang="en-US" sz="2200" dirty="0" err="1"/>
              <a:t>berusia</a:t>
            </a:r>
            <a:r>
              <a:rPr lang="en-US" sz="2200" dirty="0"/>
              <a:t> 18 </a:t>
            </a:r>
            <a:r>
              <a:rPr lang="en-US" sz="2200" dirty="0" err="1"/>
              <a:t>tahun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 smtClean="0"/>
              <a:t>atas</a:t>
            </a:r>
            <a:r>
              <a:rPr lang="en-US" sz="2200" dirty="0" smtClean="0"/>
              <a:t>.</a:t>
            </a:r>
            <a:endParaRPr lang="en-US" sz="2100" dirty="0" smtClean="0"/>
          </a:p>
          <a:p>
            <a:r>
              <a:rPr lang="en-US" sz="2100" dirty="0" err="1" smtClean="0"/>
              <a:t>Pilpres</a:t>
            </a:r>
            <a:r>
              <a:rPr lang="en-US" sz="2100" dirty="0" smtClean="0"/>
              <a:t> </a:t>
            </a:r>
            <a:r>
              <a:rPr lang="en-US" sz="2100" dirty="0" err="1"/>
              <a:t>menggunakan</a:t>
            </a:r>
            <a:r>
              <a:rPr lang="en-US" sz="2100" dirty="0"/>
              <a:t> </a:t>
            </a:r>
            <a:r>
              <a:rPr lang="en-US" sz="2100" dirty="0" err="1"/>
              <a:t>sistem</a:t>
            </a:r>
            <a:r>
              <a:rPr lang="en-US" sz="2100" dirty="0"/>
              <a:t> yang </a:t>
            </a:r>
            <a:r>
              <a:rPr lang="en-US" sz="2100" dirty="0" err="1"/>
              <a:t>biasa</a:t>
            </a:r>
            <a:r>
              <a:rPr lang="en-US" sz="2100" dirty="0"/>
              <a:t> </a:t>
            </a:r>
            <a:r>
              <a:rPr lang="en-US" sz="2100" dirty="0" err="1"/>
              <a:t>disebut</a:t>
            </a:r>
            <a:r>
              <a:rPr lang="en-US" sz="2100" dirty="0"/>
              <a:t> electoral college </a:t>
            </a:r>
            <a:r>
              <a:rPr lang="en-US" sz="2100" dirty="0" smtClean="0"/>
              <a:t>yang </a:t>
            </a:r>
            <a:r>
              <a:rPr lang="en-US" sz="2100" dirty="0" err="1"/>
              <a:t>pada</a:t>
            </a:r>
            <a:r>
              <a:rPr lang="en-US" sz="2100" dirty="0"/>
              <a:t> </a:t>
            </a:r>
            <a:r>
              <a:rPr lang="en-US" sz="2100" dirty="0" err="1"/>
              <a:t>intinya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 </a:t>
            </a:r>
            <a:r>
              <a:rPr lang="en-US" sz="2100" dirty="0" err="1"/>
              <a:t>sekelompok</a:t>
            </a:r>
            <a:r>
              <a:rPr lang="en-US" sz="2100" dirty="0"/>
              <a:t> orang yang </a:t>
            </a:r>
            <a:r>
              <a:rPr lang="en-US" sz="2100" dirty="0" err="1"/>
              <a:t>memilih</a:t>
            </a:r>
            <a:r>
              <a:rPr lang="en-US" sz="2100" dirty="0"/>
              <a:t> </a:t>
            </a:r>
            <a:r>
              <a:rPr lang="en-US" sz="2100" dirty="0" err="1"/>
              <a:t>pemenang</a:t>
            </a:r>
            <a:r>
              <a:rPr lang="en-US" sz="2100" dirty="0"/>
              <a:t>. </a:t>
            </a:r>
            <a:r>
              <a:rPr lang="en-US" sz="2100" dirty="0" err="1"/>
              <a:t>Jumlahnya</a:t>
            </a:r>
            <a:r>
              <a:rPr lang="en-US" sz="2100" dirty="0"/>
              <a:t> 538 </a:t>
            </a:r>
            <a:r>
              <a:rPr lang="en-US" sz="2100" dirty="0" err="1"/>
              <a:t>dan</a:t>
            </a:r>
            <a:r>
              <a:rPr lang="en-US" sz="2100" dirty="0"/>
              <a:t> </a:t>
            </a:r>
            <a:r>
              <a:rPr lang="en-US" sz="2100" dirty="0" err="1"/>
              <a:t>untuk</a:t>
            </a:r>
            <a:r>
              <a:rPr lang="en-US" sz="2100" dirty="0"/>
              <a:t> </a:t>
            </a:r>
            <a:r>
              <a:rPr lang="en-US" sz="2100" dirty="0" err="1"/>
              <a:t>menjadi</a:t>
            </a:r>
            <a:r>
              <a:rPr lang="en-US" sz="2100" dirty="0"/>
              <a:t> </a:t>
            </a:r>
            <a:r>
              <a:rPr lang="en-US" sz="2100" dirty="0" err="1"/>
              <a:t>presiden</a:t>
            </a:r>
            <a:r>
              <a:rPr lang="en-US" sz="2100" dirty="0"/>
              <a:t> </a:t>
            </a:r>
            <a:r>
              <a:rPr lang="en-US" sz="2100" dirty="0" err="1"/>
              <a:t>seorang</a:t>
            </a:r>
            <a:r>
              <a:rPr lang="en-US" sz="2100" dirty="0"/>
              <a:t> </a:t>
            </a:r>
            <a:r>
              <a:rPr lang="en-US" sz="2100" dirty="0" err="1"/>
              <a:t>calon</a:t>
            </a:r>
            <a:r>
              <a:rPr lang="en-US" sz="2100" dirty="0"/>
              <a:t> </a:t>
            </a:r>
            <a:r>
              <a:rPr lang="en-US" sz="2100" dirty="0" err="1"/>
              <a:t>harus</a:t>
            </a:r>
            <a:r>
              <a:rPr lang="en-US" sz="2100" dirty="0"/>
              <a:t> </a:t>
            </a:r>
            <a:r>
              <a:rPr lang="en-US" sz="2100" dirty="0" err="1"/>
              <a:t>mendapatkan</a:t>
            </a:r>
            <a:r>
              <a:rPr lang="en-US" sz="2100" dirty="0"/>
              <a:t> </a:t>
            </a:r>
            <a:r>
              <a:rPr lang="en-US" sz="2100" dirty="0" err="1"/>
              <a:t>setidaknya</a:t>
            </a:r>
            <a:r>
              <a:rPr lang="en-US" sz="2100" dirty="0"/>
              <a:t> 270</a:t>
            </a:r>
            <a:r>
              <a:rPr lang="en-US" sz="2100" dirty="0" smtClean="0"/>
              <a:t>.</a:t>
            </a:r>
            <a:endParaRPr lang="en-US" sz="2100" dirty="0"/>
          </a:p>
          <a:p>
            <a:r>
              <a:rPr lang="en-US" sz="2100" dirty="0" err="1"/>
              <a:t>Setiap</a:t>
            </a:r>
            <a:r>
              <a:rPr lang="en-US" sz="2100" dirty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punya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'elector' yang </a:t>
            </a:r>
            <a:r>
              <a:rPr lang="en-US" sz="2100" dirty="0" err="1"/>
              <a:t>didasarkan</a:t>
            </a:r>
            <a:r>
              <a:rPr lang="en-US" sz="2100" dirty="0"/>
              <a:t> </a:t>
            </a:r>
            <a:r>
              <a:rPr lang="en-US" sz="2100" dirty="0" err="1"/>
              <a:t>pada</a:t>
            </a:r>
            <a:r>
              <a:rPr lang="en-US" sz="2100" dirty="0"/>
              <a:t> </a:t>
            </a:r>
            <a:r>
              <a:rPr lang="en-US" sz="2100" dirty="0" err="1"/>
              <a:t>populasi</a:t>
            </a:r>
            <a:r>
              <a:rPr lang="en-US" sz="2100" dirty="0"/>
              <a:t>. </a:t>
            </a:r>
            <a:r>
              <a:rPr lang="en-US" sz="2100" dirty="0" err="1"/>
              <a:t>Ketika</a:t>
            </a:r>
            <a:r>
              <a:rPr lang="en-US" sz="2100" dirty="0"/>
              <a:t> </a:t>
            </a:r>
            <a:r>
              <a:rPr lang="en-US" sz="2100" dirty="0" err="1"/>
              <a:t>seseorang</a:t>
            </a:r>
            <a:r>
              <a:rPr lang="en-US" sz="2100" dirty="0"/>
              <a:t> </a:t>
            </a:r>
            <a:r>
              <a:rPr lang="en-US" sz="2100" dirty="0" err="1"/>
              <a:t>mencoblos</a:t>
            </a:r>
            <a:r>
              <a:rPr lang="en-US" sz="2100" dirty="0"/>
              <a:t>, </a:t>
            </a:r>
            <a:r>
              <a:rPr lang="en-US" sz="2100" dirty="0" err="1"/>
              <a:t>sebenarnya</a:t>
            </a:r>
            <a:r>
              <a:rPr lang="en-US" sz="2100" dirty="0"/>
              <a:t> yang </a:t>
            </a:r>
            <a:r>
              <a:rPr lang="en-US" sz="2100" dirty="0" err="1"/>
              <a:t>mereka</a:t>
            </a:r>
            <a:r>
              <a:rPr lang="en-US" sz="2100" dirty="0"/>
              <a:t> </a:t>
            </a:r>
            <a:r>
              <a:rPr lang="en-US" sz="2100" dirty="0" err="1"/>
              <a:t>pilih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 elector </a:t>
            </a:r>
            <a:r>
              <a:rPr lang="en-US" sz="2100" dirty="0" err="1"/>
              <a:t>ini</a:t>
            </a:r>
            <a:r>
              <a:rPr lang="en-US" sz="2100" dirty="0"/>
              <a:t>. Elector </a:t>
            </a:r>
            <a:r>
              <a:rPr lang="en-US" sz="2100" dirty="0" err="1"/>
              <a:t>ini</a:t>
            </a:r>
            <a:r>
              <a:rPr lang="en-US" sz="2100" dirty="0"/>
              <a:t> </a:t>
            </a:r>
            <a:r>
              <a:rPr lang="en-US" sz="2100" dirty="0" err="1"/>
              <a:t>sudah</a:t>
            </a:r>
            <a:r>
              <a:rPr lang="en-US" sz="2100" dirty="0"/>
              <a:t> </a:t>
            </a:r>
            <a:r>
              <a:rPr lang="en-US" sz="2100" dirty="0" err="1"/>
              <a:t>diketahui</a:t>
            </a:r>
            <a:r>
              <a:rPr lang="en-US" sz="2100" dirty="0"/>
              <a:t> </a:t>
            </a:r>
            <a:r>
              <a:rPr lang="en-US" sz="2100" dirty="0" err="1"/>
              <a:t>posisinya</a:t>
            </a:r>
            <a:r>
              <a:rPr lang="en-US" sz="2100" dirty="0"/>
              <a:t>, </a:t>
            </a:r>
            <a:r>
              <a:rPr lang="en-US" sz="2100" dirty="0" err="1"/>
              <a:t>apakah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memilih</a:t>
            </a:r>
            <a:r>
              <a:rPr lang="en-US" sz="2100" dirty="0"/>
              <a:t> Clinton </a:t>
            </a:r>
            <a:r>
              <a:rPr lang="en-US" sz="2100" dirty="0" err="1"/>
              <a:t>atau</a:t>
            </a:r>
            <a:r>
              <a:rPr lang="en-US" sz="2100" dirty="0"/>
              <a:t> Trump</a:t>
            </a:r>
            <a:r>
              <a:rPr lang="en-US" sz="2100" dirty="0" smtClean="0"/>
              <a:t>.</a:t>
            </a:r>
            <a:endParaRPr lang="en-US" sz="2100" dirty="0"/>
          </a:p>
          <a:p>
            <a:r>
              <a:rPr lang="en-US" sz="2100" dirty="0"/>
              <a:t>Yang </a:t>
            </a:r>
            <a:r>
              <a:rPr lang="en-US" sz="2100" dirty="0" err="1"/>
              <a:t>menarik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, di </a:t>
            </a:r>
            <a:r>
              <a:rPr lang="en-US" sz="2100" dirty="0" err="1"/>
              <a:t>hampir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(</a:t>
            </a:r>
            <a:r>
              <a:rPr lang="en-US" sz="2100" dirty="0" err="1"/>
              <a:t>Kecuali</a:t>
            </a:r>
            <a:r>
              <a:rPr lang="en-US" sz="2100" dirty="0"/>
              <a:t> Nebraska </a:t>
            </a:r>
            <a:r>
              <a:rPr lang="en-US" sz="2100" dirty="0" err="1"/>
              <a:t>dan</a:t>
            </a:r>
            <a:r>
              <a:rPr lang="en-US" sz="2100" dirty="0"/>
              <a:t> Maine), </a:t>
            </a:r>
            <a:r>
              <a:rPr lang="en-US" sz="2100" dirty="0" err="1"/>
              <a:t>berlaku</a:t>
            </a:r>
            <a:r>
              <a:rPr lang="en-US" sz="2100" dirty="0"/>
              <a:t> </a:t>
            </a:r>
            <a:r>
              <a:rPr lang="en-US" sz="2100" dirty="0" err="1"/>
              <a:t>prinsip</a:t>
            </a:r>
            <a:r>
              <a:rPr lang="en-US" sz="2100" dirty="0"/>
              <a:t> the winners takes all </a:t>
            </a:r>
            <a:r>
              <a:rPr lang="en-US" sz="2100" dirty="0" err="1"/>
              <a:t>yaitu</a:t>
            </a:r>
            <a:r>
              <a:rPr lang="en-US" sz="2100" dirty="0"/>
              <a:t> </a:t>
            </a:r>
            <a:r>
              <a:rPr lang="en-US" sz="2100" dirty="0" err="1"/>
              <a:t>pemenang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mendapatkan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elector di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tersebut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5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96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Votes </a:t>
            </a:r>
            <a:r>
              <a:rPr lang="en-US" sz="3200" dirty="0" err="1" smtClean="0"/>
              <a:t>Berdasarkan</a:t>
            </a:r>
            <a:r>
              <a:rPr lang="en-US" sz="3200" dirty="0" smtClean="0"/>
              <a:t> % Fraction votes </a:t>
            </a:r>
            <a:r>
              <a:rPr lang="en-US" sz="3200" dirty="0" err="1" smtClean="0"/>
              <a:t>setiap</a:t>
            </a:r>
            <a:r>
              <a:rPr lang="en-US" sz="3200" dirty="0" smtClean="0"/>
              <a:t> state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363" y="1058092"/>
            <a:ext cx="9073274" cy="52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746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Votes </a:t>
            </a:r>
            <a:r>
              <a:rPr lang="en-US" sz="3600" dirty="0" err="1" smtClean="0"/>
              <a:t>berdasarkan</a:t>
            </a:r>
            <a:r>
              <a:rPr lang="en-US" sz="3600" dirty="0" smtClean="0"/>
              <a:t> % </a:t>
            </a:r>
            <a:r>
              <a:rPr lang="en-US" sz="3600" dirty="0" err="1" smtClean="0"/>
              <a:t>suara</a:t>
            </a:r>
            <a:r>
              <a:rPr lang="en-US" sz="3600" dirty="0" smtClean="0"/>
              <a:t> Nasional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69" y="1162594"/>
            <a:ext cx="9264061" cy="55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Analisa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Grafik</a:t>
            </a:r>
            <a:r>
              <a:rPr lang="en-US" dirty="0" smtClean="0"/>
              <a:t> </a:t>
            </a:r>
            <a:r>
              <a:rPr lang="en-US" dirty="0" err="1" smtClean="0"/>
              <a:t>diatas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/>
              <a:t>based </a:t>
            </a:r>
            <a:r>
              <a:rPr lang="en-US" sz="2700" b="1" dirty="0"/>
              <a:t>on income, Education, and ethnicity: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24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Secara</a:t>
            </a:r>
            <a:r>
              <a:rPr lang="en-US" dirty="0" smtClean="0"/>
              <a:t> head to head, Dari </a:t>
            </a:r>
            <a:r>
              <a:rPr lang="en-US" dirty="0" err="1" smtClean="0"/>
              <a:t>sisi</a:t>
            </a:r>
            <a:r>
              <a:rPr lang="en-US" dirty="0" smtClean="0"/>
              <a:t> Income </a:t>
            </a:r>
            <a:r>
              <a:rPr lang="en-US" dirty="0" err="1" smtClean="0"/>
              <a:t>kecenderungan</a:t>
            </a:r>
            <a:r>
              <a:rPr lang="en-US" dirty="0" smtClean="0"/>
              <a:t> </a:t>
            </a:r>
            <a:r>
              <a:rPr lang="en-US" dirty="0" err="1" smtClean="0"/>
              <a:t>pemilih</a:t>
            </a:r>
            <a:r>
              <a:rPr lang="en-US" dirty="0" smtClean="0"/>
              <a:t> Hillary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kelompok</a:t>
            </a:r>
            <a:r>
              <a:rPr lang="en-US" dirty="0" smtClean="0"/>
              <a:t> range Mid - Low Income, </a:t>
            </a:r>
            <a:r>
              <a:rPr lang="en-US" dirty="0" err="1" smtClean="0"/>
              <a:t>sedangkan</a:t>
            </a:r>
            <a:r>
              <a:rPr lang="en-US" dirty="0" smtClean="0"/>
              <a:t> Trump </a:t>
            </a:r>
            <a:r>
              <a:rPr lang="en-US" dirty="0" err="1" smtClean="0"/>
              <a:t>stabil</a:t>
            </a:r>
            <a:r>
              <a:rPr lang="en-US" dirty="0" smtClean="0"/>
              <a:t> </a:t>
            </a:r>
            <a:r>
              <a:rPr lang="en-US" dirty="0" err="1" smtClean="0"/>
              <a:t>dikelompok</a:t>
            </a:r>
            <a:r>
              <a:rPr lang="en-US" dirty="0" smtClean="0"/>
              <a:t> Middle Class.</a:t>
            </a:r>
          </a:p>
          <a:p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sentiment </a:t>
            </a:r>
            <a:r>
              <a:rPr lang="en-US" dirty="0" err="1" smtClean="0"/>
              <a:t>etnis</a:t>
            </a:r>
            <a:r>
              <a:rPr lang="en-US" dirty="0" smtClean="0"/>
              <a:t>, </a:t>
            </a:r>
            <a:r>
              <a:rPr lang="en-US" dirty="0" err="1" smtClean="0"/>
              <a:t>kulih</a:t>
            </a:r>
            <a:r>
              <a:rPr lang="en-US" dirty="0" smtClean="0"/>
              <a:t> </a:t>
            </a:r>
            <a:r>
              <a:rPr lang="en-US" dirty="0" err="1" smtClean="0"/>
              <a:t>hitam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Hillary Clinton </a:t>
            </a:r>
            <a:r>
              <a:rPr lang="en-US" dirty="0" err="1" smtClean="0"/>
              <a:t>dibanding</a:t>
            </a:r>
            <a:r>
              <a:rPr lang="en-US" dirty="0" smtClean="0"/>
              <a:t> Trump </a:t>
            </a:r>
            <a:r>
              <a:rPr lang="en-US" dirty="0" err="1" smtClean="0"/>
              <a:t>sedangkan</a:t>
            </a:r>
            <a:r>
              <a:rPr lang="en-US" dirty="0" smtClean="0"/>
              <a:t> Hispanic </a:t>
            </a:r>
            <a:r>
              <a:rPr lang="en-US" dirty="0" err="1" smtClean="0"/>
              <a:t>perbedaannya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signifikan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trend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positif</a:t>
            </a:r>
            <a:r>
              <a:rPr lang="en-US" dirty="0" smtClean="0"/>
              <a:t>. </a:t>
            </a:r>
            <a:r>
              <a:rPr lang="en-US" dirty="0" err="1" smtClean="0"/>
              <a:t>Kampanye</a:t>
            </a:r>
            <a:r>
              <a:rPr lang="en-US" dirty="0" smtClean="0"/>
              <a:t> Trump yang anti-</a:t>
            </a:r>
            <a:r>
              <a:rPr lang="en-US" dirty="0" err="1" smtClean="0"/>
              <a:t>imigran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terlalu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Hispanic.</a:t>
            </a:r>
          </a:p>
          <a:p>
            <a:r>
              <a:rPr lang="en-US" dirty="0" err="1" smtClean="0"/>
              <a:t>Kelompok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mampu</a:t>
            </a:r>
            <a:r>
              <a:rPr lang="en-US" dirty="0" smtClean="0"/>
              <a:t>, </a:t>
            </a:r>
            <a:r>
              <a:rPr lang="en-US" dirty="0" err="1" smtClean="0"/>
              <a:t>Pengangguran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Kelamin</a:t>
            </a:r>
            <a:r>
              <a:rPr lang="en-US" dirty="0" smtClean="0"/>
              <a:t> </a:t>
            </a:r>
            <a:r>
              <a:rPr lang="en-US" dirty="0" err="1" smtClean="0"/>
              <a:t>Wanita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Hillary Clinton </a:t>
            </a:r>
            <a:r>
              <a:rPr lang="en-US" dirty="0" err="1" smtClean="0"/>
              <a:t>dibanding</a:t>
            </a:r>
            <a:r>
              <a:rPr lang="en-US" dirty="0" smtClean="0"/>
              <a:t> Donald Trump,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mungkin</a:t>
            </a:r>
            <a:r>
              <a:rPr lang="en-US" dirty="0" smtClean="0"/>
              <a:t> </a:t>
            </a:r>
            <a:r>
              <a:rPr lang="en-US" dirty="0" err="1" smtClean="0"/>
              <a:t>dipengaruhi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kampanye</a:t>
            </a:r>
            <a:r>
              <a:rPr lang="en-US" dirty="0"/>
              <a:t> </a:t>
            </a:r>
            <a:r>
              <a:rPr lang="en-US" dirty="0" smtClean="0"/>
              <a:t>Hillary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mengajukan</a:t>
            </a:r>
            <a:r>
              <a:rPr lang="en-US" dirty="0" smtClean="0"/>
              <a:t> </a:t>
            </a:r>
            <a:r>
              <a:rPr lang="en-US" dirty="0" err="1" smtClean="0"/>
              <a:t>investasi</a:t>
            </a:r>
            <a:r>
              <a:rPr lang="en-US" dirty="0" smtClean="0"/>
              <a:t> </a:t>
            </a:r>
            <a:r>
              <a:rPr lang="en-US" dirty="0" err="1"/>
              <a:t>publik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mendorong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, </a:t>
            </a:r>
            <a:r>
              <a:rPr lang="en-US" dirty="0" err="1" smtClean="0"/>
              <a:t>memperkenalkan</a:t>
            </a:r>
            <a:r>
              <a:rPr lang="en-US" dirty="0" smtClean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perpajakan</a:t>
            </a:r>
            <a:r>
              <a:rPr lang="en-US" dirty="0"/>
              <a:t> yang </a:t>
            </a:r>
            <a:r>
              <a:rPr lang="en-US" dirty="0" err="1"/>
              <a:t>adil</a:t>
            </a:r>
            <a:r>
              <a:rPr lang="en-US" dirty="0"/>
              <a:t>, </a:t>
            </a:r>
            <a:r>
              <a:rPr lang="en-US" dirty="0" err="1"/>
              <a:t>menyederhanakan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 smtClean="0"/>
              <a:t>kecil</a:t>
            </a:r>
            <a:endParaRPr lang="en-US" dirty="0" smtClean="0"/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di </a:t>
            </a:r>
            <a:r>
              <a:rPr lang="en-US" dirty="0" err="1" smtClean="0"/>
              <a:t>tingkat</a:t>
            </a:r>
            <a:r>
              <a:rPr lang="en-US" dirty="0" smtClean="0"/>
              <a:t> </a:t>
            </a:r>
            <a:r>
              <a:rPr lang="en-US" dirty="0" err="1" smtClean="0"/>
              <a:t>Pendidikan</a:t>
            </a:r>
            <a:r>
              <a:rPr lang="en-US" dirty="0" smtClean="0"/>
              <a:t> Tinggi, </a:t>
            </a:r>
            <a:r>
              <a:rPr lang="en-US" dirty="0" err="1" smtClean="0"/>
              <a:t>pemilih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Donald Trump.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Kesimpulan</a:t>
            </a:r>
            <a:r>
              <a:rPr lang="en-US" sz="3600" dirty="0" smtClean="0"/>
              <a:t> Votes </a:t>
            </a:r>
            <a:r>
              <a:rPr lang="en-US" sz="3600" dirty="0" err="1" smtClean="0"/>
              <a:t>berdasarkan</a:t>
            </a:r>
            <a:r>
              <a:rPr lang="en-US" sz="3600" dirty="0" smtClean="0"/>
              <a:t> </a:t>
            </a:r>
            <a:r>
              <a:rPr lang="en-US" sz="3600" dirty="0" err="1" smtClean="0"/>
              <a:t>suara</a:t>
            </a:r>
            <a:r>
              <a:rPr lang="en-US" sz="3600" dirty="0" smtClean="0"/>
              <a:t> Nasional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menang</a:t>
            </a:r>
            <a:r>
              <a:rPr lang="en-US" dirty="0" smtClean="0"/>
              <a:t> Donald Trump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</a:p>
          <a:p>
            <a:pPr marL="0" indent="0" algn="just">
              <a:buNone/>
            </a:pPr>
            <a:r>
              <a:rPr lang="en-US" dirty="0" smtClean="0"/>
              <a:t>   Ohio, Alabama, </a:t>
            </a:r>
            <a:r>
              <a:rPr lang="en-US" dirty="0" err="1" smtClean="0"/>
              <a:t>Massachuset,Illinois,California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Michigan</a:t>
            </a:r>
          </a:p>
          <a:p>
            <a:pPr algn="just"/>
            <a:r>
              <a:rPr lang="en-US" dirty="0" smtClean="0"/>
              <a:t>Hillary Clinton 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California, Illinois, New York, </a:t>
            </a:r>
            <a:r>
              <a:rPr lang="en-US" dirty="0" err="1" smtClean="0"/>
              <a:t>Massachussets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Texas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Hillary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persentase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nasional</a:t>
            </a:r>
            <a:r>
              <a:rPr lang="en-US" dirty="0" smtClean="0"/>
              <a:t> </a:t>
            </a:r>
            <a:r>
              <a:rPr lang="en-US" dirty="0" err="1" smtClean="0"/>
              <a:t>menang</a:t>
            </a:r>
            <a:r>
              <a:rPr lang="en-US" dirty="0" smtClean="0"/>
              <a:t> </a:t>
            </a:r>
            <a:r>
              <a:rPr lang="en-US" dirty="0" err="1" smtClean="0"/>
              <a:t>dibeberapa</a:t>
            </a:r>
            <a:r>
              <a:rPr lang="en-US" dirty="0" smtClean="0"/>
              <a:t>  </a:t>
            </a:r>
            <a:endParaRPr lang="id-ID" dirty="0" smtClean="0"/>
          </a:p>
          <a:p>
            <a:pPr marL="0" indent="0">
              <a:buNone/>
            </a:pPr>
            <a:r>
              <a:rPr lang="id-ID" dirty="0"/>
              <a:t> </a:t>
            </a:r>
            <a:r>
              <a:rPr lang="id-ID" dirty="0" smtClean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bagian,tetapi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menyumbang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0.5 </a:t>
            </a:r>
            <a:r>
              <a:rPr lang="en-US" dirty="0" err="1" smtClean="0"/>
              <a:t>persen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id-ID" dirty="0" smtClean="0"/>
              <a:t>         </a:t>
            </a:r>
            <a:r>
              <a:rPr lang="en-US" dirty="0" err="1" smtClean="0"/>
              <a:t>nasional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Iowa, Colorado, Rhode Island, </a:t>
            </a:r>
            <a:r>
              <a:rPr lang="en-US" dirty="0" err="1" smtClean="0"/>
              <a:t>Tetapi</a:t>
            </a:r>
            <a:r>
              <a:rPr lang="en-US" dirty="0" smtClean="0"/>
              <a:t> Hilary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menang</a:t>
            </a:r>
            <a:r>
              <a:rPr lang="en-US" dirty="0" smtClean="0"/>
              <a:t> </a:t>
            </a:r>
            <a:endParaRPr lang="id-ID" dirty="0" smtClean="0"/>
          </a:p>
          <a:p>
            <a:pPr marL="0" indent="0">
              <a:buNone/>
            </a:pPr>
            <a:r>
              <a:rPr lang="id-ID" dirty="0"/>
              <a:t> </a:t>
            </a:r>
            <a:r>
              <a:rPr lang="id-ID" dirty="0" smtClean="0"/>
              <a:t> </a:t>
            </a:r>
            <a:r>
              <a:rPr lang="en-US" dirty="0" smtClean="0"/>
              <a:t>di 4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yang </a:t>
            </a:r>
            <a:r>
              <a:rPr lang="en-US" dirty="0" err="1" smtClean="0"/>
              <a:t>termasuk</a:t>
            </a:r>
            <a:r>
              <a:rPr lang="en-US" dirty="0" smtClean="0"/>
              <a:t> </a:t>
            </a:r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nasional</a:t>
            </a:r>
            <a:r>
              <a:rPr lang="en-US" dirty="0" smtClean="0"/>
              <a:t>, </a:t>
            </a:r>
            <a:r>
              <a:rPr lang="id-ID" dirty="0" smtClean="0"/>
              <a:t>    </a:t>
            </a:r>
            <a:r>
              <a:rPr lang="en-US" dirty="0" err="1" smtClean="0"/>
              <a:t>sedangkan</a:t>
            </a:r>
            <a:r>
              <a:rPr lang="en-US" dirty="0" smtClean="0"/>
              <a:t> Trump </a:t>
            </a:r>
            <a:r>
              <a:rPr lang="en-US" dirty="0" err="1" smtClean="0"/>
              <a:t>menang</a:t>
            </a:r>
            <a:r>
              <a:rPr lang="en-US" dirty="0" smtClean="0"/>
              <a:t> </a:t>
            </a:r>
            <a:r>
              <a:rPr lang="en-US" dirty="0" err="1" smtClean="0"/>
              <a:t>dibanyak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meskipun</a:t>
            </a:r>
            <a:r>
              <a:rPr lang="en-US" dirty="0" smtClean="0"/>
              <a:t> rata-rata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1 </a:t>
            </a:r>
            <a:r>
              <a:rPr lang="en-US" dirty="0" err="1" smtClean="0"/>
              <a:t>persen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nasional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rata-rata 2,34 %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nasional</a:t>
            </a:r>
            <a:r>
              <a:rPr lang="en-US" dirty="0" smtClean="0"/>
              <a:t> di </a:t>
            </a:r>
            <a:r>
              <a:rPr lang="en-US" dirty="0" err="1" smtClean="0"/>
              <a:t>setiap</a:t>
            </a:r>
            <a:r>
              <a:rPr lang="en-US" dirty="0" smtClean="0"/>
              <a:t> state.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2834" y="2795451"/>
            <a:ext cx="6740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dirty="0" smtClean="0"/>
              <a:t>     MODEL PREDICT</a:t>
            </a:r>
          </a:p>
        </p:txBody>
      </p:sp>
    </p:spTree>
    <p:extLst>
      <p:ext uri="{BB962C8B-B14F-4D97-AF65-F5344CB8AC3E}">
        <p14:creationId xmlns:p14="http://schemas.microsoft.com/office/powerpoint/2010/main" val="2560536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Perbandingan</a:t>
            </a:r>
            <a:r>
              <a:rPr lang="en-US" dirty="0" smtClean="0"/>
              <a:t> Per Model</a:t>
            </a:r>
            <a:br>
              <a:rPr lang="en-US" dirty="0" smtClean="0"/>
            </a:br>
            <a:r>
              <a:rPr lang="en-US" sz="2800" dirty="0" err="1" smtClean="0"/>
              <a:t>Berdasarkan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prediksi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aktual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77" y="2405634"/>
            <a:ext cx="964064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69" y="301449"/>
            <a:ext cx="8287907" cy="3172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09" y="3473717"/>
            <a:ext cx="4953691" cy="3238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0" y="3827417"/>
            <a:ext cx="4075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kelima</a:t>
            </a:r>
            <a:r>
              <a:rPr lang="en-US" dirty="0" smtClean="0"/>
              <a:t> model </a:t>
            </a:r>
            <a:r>
              <a:rPr lang="en-US" dirty="0" err="1" smtClean="0"/>
              <a:t>tersebut</a:t>
            </a:r>
            <a:r>
              <a:rPr lang="en-US" dirty="0" smtClean="0"/>
              <a:t> 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model yang </a:t>
            </a:r>
            <a:r>
              <a:rPr lang="en-US" dirty="0" err="1" smtClean="0"/>
              <a:t>terbaik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model </a:t>
            </a:r>
            <a:endParaRPr lang="id-ID" dirty="0" smtClean="0"/>
          </a:p>
          <a:p>
            <a:r>
              <a:rPr lang="en-US" dirty="0" smtClean="0"/>
              <a:t>yang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mendekati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r>
              <a:rPr lang="en-US" dirty="0" smtClean="0"/>
              <a:t>. Dan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model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model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Random Forest </a:t>
            </a:r>
            <a:r>
              <a:rPr lang="en-US" dirty="0" err="1" smtClean="0"/>
              <a:t>Regressor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Train </a:t>
            </a:r>
            <a:r>
              <a:rPr lang="en-US" sz="3600" dirty="0" err="1" smtClean="0"/>
              <a:t>Akurasi</a:t>
            </a:r>
            <a:r>
              <a:rPr lang="en-US" sz="3600" dirty="0" smtClean="0"/>
              <a:t> score 2 </a:t>
            </a:r>
            <a:r>
              <a:rPr lang="en-US" sz="3600" dirty="0" err="1" smtClean="0"/>
              <a:t>kandidat</a:t>
            </a:r>
            <a:r>
              <a:rPr lang="en-US" sz="3600" dirty="0" smtClean="0"/>
              <a:t> Republican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738" y="3267764"/>
            <a:ext cx="4315940" cy="1944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4" y="3267765"/>
            <a:ext cx="5312114" cy="21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Hasil</a:t>
            </a:r>
            <a:r>
              <a:rPr lang="en-US" sz="3200" dirty="0" smtClean="0"/>
              <a:t> </a:t>
            </a:r>
            <a:r>
              <a:rPr lang="en-US" sz="3200" dirty="0" err="1" smtClean="0"/>
              <a:t>Prediksi</a:t>
            </a:r>
            <a:r>
              <a:rPr lang="en-US" sz="3200" dirty="0" smtClean="0"/>
              <a:t> votes </a:t>
            </a:r>
            <a:r>
              <a:rPr lang="en-US" sz="3200" dirty="0" err="1" smtClean="0"/>
              <a:t>kandidat</a:t>
            </a:r>
            <a:r>
              <a:rPr lang="en-US" sz="3200" dirty="0" smtClean="0"/>
              <a:t> Ted Cruz</a:t>
            </a:r>
            <a:br>
              <a:rPr lang="en-US" sz="3200" dirty="0" smtClean="0"/>
            </a:b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nilai</a:t>
            </a:r>
            <a:r>
              <a:rPr lang="en-US" sz="3200" dirty="0" smtClean="0"/>
              <a:t> Evaluation Metrics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3397"/>
            <a:ext cx="8821381" cy="4591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138" y="2272937"/>
            <a:ext cx="2619741" cy="1278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137" y="3687702"/>
            <a:ext cx="2619741" cy="1289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0876" y="2063931"/>
            <a:ext cx="1934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Ted Cruz,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di 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, </a:t>
            </a:r>
            <a:r>
              <a:rPr lang="en-US" dirty="0" err="1" smtClean="0"/>
              <a:t>sementara</a:t>
            </a:r>
            <a:r>
              <a:rPr lang="en-US" dirty="0" smtClean="0"/>
              <a:t> 2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 lain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begitu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selisih</a:t>
            </a:r>
            <a:r>
              <a:rPr lang="en-US" dirty="0" smtClean="0"/>
              <a:t> 0.04 - 0.05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</a:t>
            </a:r>
            <a:r>
              <a:rPr lang="en-US" sz="3200" dirty="0" smtClean="0"/>
              <a:t>Donald Trump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</a:t>
            </a:r>
            <a:r>
              <a:rPr lang="en-US" sz="3200" dirty="0" smtClean="0"/>
              <a:t>Metrics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422" y="1690688"/>
            <a:ext cx="765467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365" y="1390100"/>
            <a:ext cx="2546435" cy="24762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514" y="283058"/>
            <a:ext cx="2163286" cy="1104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5098" y="3958046"/>
            <a:ext cx="3566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Trump, </a:t>
            </a:r>
            <a:r>
              <a:rPr lang="en-US" dirty="0" err="1" smtClean="0"/>
              <a:t>dari</a:t>
            </a:r>
            <a:r>
              <a:rPr lang="en-US" dirty="0" smtClean="0"/>
              <a:t> 13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, 8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0,01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sisanya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skor</a:t>
            </a:r>
            <a:r>
              <a:rPr lang="en-US" dirty="0" smtClean="0"/>
              <a:t>  0,03-0,06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Presiden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empat</a:t>
            </a:r>
            <a:r>
              <a:rPr lang="en-US" sz="1800" dirty="0"/>
              <a:t> </a:t>
            </a:r>
            <a:r>
              <a:rPr lang="en-US" sz="1800" dirty="0" err="1"/>
              <a:t>tahun</a:t>
            </a:r>
            <a:r>
              <a:rPr lang="en-US" sz="1800" dirty="0"/>
              <a:t>,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AS </a:t>
            </a:r>
            <a:r>
              <a:rPr lang="en-US" sz="1800" dirty="0" err="1"/>
              <a:t>digelar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Selasa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Senin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bulan</a:t>
            </a:r>
            <a:r>
              <a:rPr lang="en-US" sz="1800" dirty="0"/>
              <a:t> November. </a:t>
            </a:r>
            <a:r>
              <a:rPr lang="en-US" sz="1800" dirty="0" err="1"/>
              <a:t>Berikut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tahapan</a:t>
            </a:r>
            <a:r>
              <a:rPr lang="en-US" sz="1800" dirty="0"/>
              <a:t>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Amerika </a:t>
            </a:r>
            <a:r>
              <a:rPr lang="en-US" sz="1800" dirty="0" err="1"/>
              <a:t>Serikat</a:t>
            </a:r>
            <a:r>
              <a:rPr lang="en-US" sz="1800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Negara-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endParaRPr lang="en-US" dirty="0"/>
          </a:p>
          <a:p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r>
              <a:rPr lang="en-US" dirty="0"/>
              <a:t>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ajang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diseleksi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satunya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.</a:t>
            </a:r>
          </a:p>
          <a:p>
            <a:r>
              <a:rPr lang="en-US" dirty="0" err="1"/>
              <a:t>Kampanye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berkampanye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pemilih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November.</a:t>
            </a:r>
          </a:p>
          <a:p>
            <a:r>
              <a:rPr lang="en-US" dirty="0"/>
              <a:t>Electoral college.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yang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popular vote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Konstitusi</a:t>
            </a:r>
            <a:r>
              <a:rPr lang="en-US" dirty="0"/>
              <a:t> AS </a:t>
            </a:r>
            <a:r>
              <a:rPr lang="en-US" dirty="0" err="1"/>
              <a:t>mensyaratkan</a:t>
            </a:r>
            <a:r>
              <a:rPr lang="en-US" dirty="0"/>
              <a:t> </a:t>
            </a:r>
            <a:r>
              <a:rPr lang="en-US" dirty="0" err="1"/>
              <a:t>dilakukannya</a:t>
            </a:r>
            <a:r>
              <a:rPr lang="en-US" dirty="0"/>
              <a:t> proses Electoral college,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elector (</a:t>
            </a:r>
            <a:r>
              <a:rPr lang="en-US" dirty="0" err="1"/>
              <a:t>sekelompok</a:t>
            </a:r>
            <a:r>
              <a:rPr lang="en-US" dirty="0"/>
              <a:t> orang yang </a:t>
            </a:r>
            <a:r>
              <a:rPr lang="en-US" dirty="0" err="1"/>
              <a:t>terpilih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wakilnya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popular vote </a:t>
            </a:r>
            <a:r>
              <a:rPr lang="en-US" dirty="0" err="1"/>
              <a:t>dilakukan</a:t>
            </a:r>
            <a:r>
              <a:rPr lang="en-US" dirty="0"/>
              <a:t>. Electoral college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Desember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Senin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Rabu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91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Prediksi</a:t>
            </a:r>
            <a:r>
              <a:rPr lang="en-US" sz="3200" dirty="0" smtClean="0"/>
              <a:t> Votes  Donald Trump di Negara </a:t>
            </a:r>
            <a:r>
              <a:rPr lang="en-US" sz="3200" dirty="0" err="1" smtClean="0"/>
              <a:t>Bagian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belum</a:t>
            </a:r>
            <a:r>
              <a:rPr lang="en-US" sz="3200" dirty="0" smtClean="0"/>
              <a:t>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suara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217" y="1988595"/>
            <a:ext cx="4511970" cy="3729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38" y="1988595"/>
            <a:ext cx="2421113" cy="1047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2423" y="3370217"/>
            <a:ext cx="4454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Ketiga</a:t>
            </a:r>
            <a:r>
              <a:rPr lang="en-US" dirty="0" smtClean="0"/>
              <a:t> Negara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Trump. Dan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pembanding</a:t>
            </a:r>
            <a:r>
              <a:rPr lang="en-US" dirty="0" smtClean="0"/>
              <a:t> </a:t>
            </a:r>
            <a:r>
              <a:rPr lang="en-US" dirty="0" err="1" smtClean="0"/>
              <a:t>seberapa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model yang </a:t>
            </a:r>
            <a:r>
              <a:rPr lang="en-US" dirty="0" err="1" smtClean="0"/>
              <a:t>dipakai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</a:t>
            </a:r>
            <a:r>
              <a:rPr lang="en-US" sz="3200" dirty="0" smtClean="0"/>
              <a:t>LASSO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35" y="1825625"/>
            <a:ext cx="829217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581635" cy="1609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02040"/>
            <a:ext cx="2283823" cy="1124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003074"/>
            <a:ext cx="25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dipilih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LASSO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094" y="1917065"/>
            <a:ext cx="8166706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4" y="1917065"/>
            <a:ext cx="2648320" cy="1600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4" y="3743864"/>
            <a:ext cx="2565054" cy="1259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774" y="5003073"/>
            <a:ext cx="2565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Lasso,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aktual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Future Predict Donald Trump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808" y="2075951"/>
            <a:ext cx="5457593" cy="4429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99" y="2143152"/>
            <a:ext cx="3519935" cy="19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Persentase</a:t>
            </a:r>
            <a:r>
              <a:rPr lang="en-US" dirty="0" smtClean="0"/>
              <a:t> vote Democrat vs Republican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15" y="1905788"/>
            <a:ext cx="4094368" cy="4551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29" y="1905788"/>
            <a:ext cx="3258005" cy="108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29" y="3099538"/>
            <a:ext cx="3848637" cy="1638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29" y="4738067"/>
            <a:ext cx="3686689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</a:t>
            </a:r>
            <a:r>
              <a:rPr lang="en-US" dirty="0" err="1" smtClean="0"/>
              <a:t>andidat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voting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/>
              <a:t> </a:t>
            </a:r>
            <a:r>
              <a:rPr lang="en-US" dirty="0" err="1" smtClean="0"/>
              <a:t>Partai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041" y="1825625"/>
            <a:ext cx="328953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853" y="1825626"/>
            <a:ext cx="2935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48451" y="1920505"/>
            <a:ext cx="360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21 Features demographics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Features primary dataset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39" y="1920505"/>
            <a:ext cx="1495634" cy="1428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0505"/>
            <a:ext cx="1657581" cy="3448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39" y="4250791"/>
            <a:ext cx="7935432" cy="933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62039" y="3775166"/>
            <a:ext cx="33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2913016"/>
            <a:ext cx="2299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4695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160827" cy="791322"/>
          </a:xfrm>
        </p:spPr>
        <p:txBody>
          <a:bodyPr/>
          <a:lstStyle/>
          <a:p>
            <a:r>
              <a:rPr lang="en-US" dirty="0" smtClean="0"/>
              <a:t>Republican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56448"/>
            <a:ext cx="9311406" cy="4670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95" y="5930537"/>
            <a:ext cx="6644051" cy="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1663"/>
          </a:xfrm>
        </p:spPr>
        <p:txBody>
          <a:bodyPr/>
          <a:lstStyle/>
          <a:p>
            <a:r>
              <a:rPr lang="en-US" dirty="0" smtClean="0"/>
              <a:t>Democrat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60" y="1196788"/>
            <a:ext cx="8944927" cy="4237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4" y="5982789"/>
            <a:ext cx="6753463" cy="2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1079</Words>
  <Application>Microsoft Office PowerPoint</Application>
  <PresentationFormat>Widescreen</PresentationFormat>
  <Paragraphs>67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US ELECTION CANDIDATE PREDICT &amp; ANALYSIS</vt:lpstr>
      <vt:lpstr>InterMezzo</vt:lpstr>
      <vt:lpstr>Tahap Pemilihan Presiden Setiap empat tahun, pemilu untuk presiden AS digelar pada Selasa pertama setelah Senin pertama bulan November. Berikut adalah tahapan pemilu presiden Amerika Serikat:</vt:lpstr>
      <vt:lpstr>Persentase vote Democrat vs Republican</vt:lpstr>
      <vt:lpstr>Kandidat dengan voting terbesar dari masing-masing Partai</vt:lpstr>
      <vt:lpstr>DataSet</vt:lpstr>
      <vt:lpstr>PowerPoint Presentation</vt:lpstr>
      <vt:lpstr>Republican</vt:lpstr>
      <vt:lpstr>Democrat</vt:lpstr>
      <vt:lpstr>Republican based state dengan suara mayoritas </vt:lpstr>
      <vt:lpstr>Democrat based state dengan suara mayoritas </vt:lpstr>
      <vt:lpstr>Hillary Clinton percentage of White and Unemployment</vt:lpstr>
      <vt:lpstr>Hillary Clinton White vs Female</vt:lpstr>
      <vt:lpstr>Hillary Clinton Bachelors and Income based State</vt:lpstr>
      <vt:lpstr>Donald Trump Percentage of White and Female</vt:lpstr>
      <vt:lpstr>Donald Trump Percentage of White vs Latino</vt:lpstr>
      <vt:lpstr>Donald Trump Percentage of White and Unemployment</vt:lpstr>
      <vt:lpstr>Fraction of Votes by State Fraction of Votes by county based on income, Education, and ethnicity:</vt:lpstr>
      <vt:lpstr>PowerPoint Presentation</vt:lpstr>
      <vt:lpstr>Votes Berdasarkan % Fraction votes setiap state</vt:lpstr>
      <vt:lpstr>Votes berdasarkan % suara Nasional</vt:lpstr>
      <vt:lpstr>Analisa dari Grafik diatas based on income, Education, and ethnicity:</vt:lpstr>
      <vt:lpstr>Kesimpulan Votes berdasarkan suara Nasional</vt:lpstr>
      <vt:lpstr>PowerPoint Presentation</vt:lpstr>
      <vt:lpstr>Perbandingan Per Model Berdasarkan Nilai prediksi dan nilai aktual</vt:lpstr>
      <vt:lpstr>PowerPoint Presentation</vt:lpstr>
      <vt:lpstr>Train Akurasi score 2 kandidat Republican</vt:lpstr>
      <vt:lpstr>Hasil Prediksi votes kandidat Ted Cruz dan nilai Evaluation Metrics dengan model RFR</vt:lpstr>
      <vt:lpstr>Hasil Prediksi votes kandidat Donald Trump dan nilai Evaluation Metrics dengan Model RFR</vt:lpstr>
      <vt:lpstr>Prediksi Votes  Donald Trump di Negara Bagian yang belum memiliki suara</vt:lpstr>
      <vt:lpstr>Hasil Prediksi votes kandidat Donald Trump dan nilai Evaluation Metrics dengan Model LASSO</vt:lpstr>
      <vt:lpstr>Hasil Prediksi votes kandidat Donald Trump dan nilai Evaluation Metrics dengan Model LASSO</vt:lpstr>
      <vt:lpstr>Future Predict Donald Trump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M</dc:creator>
  <cp:lastModifiedBy>Adam M</cp:lastModifiedBy>
  <cp:revision>32</cp:revision>
  <dcterms:created xsi:type="dcterms:W3CDTF">2020-03-02T08:54:51Z</dcterms:created>
  <dcterms:modified xsi:type="dcterms:W3CDTF">2020-03-03T15:44:12Z</dcterms:modified>
</cp:coreProperties>
</file>